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59" r:id="rId6"/>
    <p:sldId id="261" r:id="rId7"/>
    <p:sldId id="263" r:id="rId8"/>
    <p:sldId id="281" r:id="rId9"/>
    <p:sldId id="271" r:id="rId10"/>
    <p:sldId id="264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09"/>
    <p:restoredTop sz="96170"/>
  </p:normalViewPr>
  <p:slideViewPr>
    <p:cSldViewPr snapToGrid="0">
      <p:cViewPr>
        <p:scale>
          <a:sx n="65" d="100"/>
          <a:sy n="65" d="100"/>
        </p:scale>
        <p:origin x="1328" y="1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jw04125017001_02103_00002_nrcalong_rate.fits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78604-3739-504F-92DF-4B7A96226C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</a:t>
            </a:r>
            <a:r>
              <a:rPr lang="en-US" sz="9600" dirty="0" err="1"/>
              <a:t>NIRCam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F9AB7D-9FF5-5144-4C2A-4EAC6CCD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5" y="2523067"/>
            <a:ext cx="10726292" cy="341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96465-ACB2-3784-C6AF-5B4D8555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73" b="15551"/>
          <a:stretch>
            <a:fillRect/>
          </a:stretch>
        </p:blipFill>
        <p:spPr>
          <a:xfrm>
            <a:off x="572493" y="2015531"/>
            <a:ext cx="10726304" cy="4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41D87-A1D6-06AE-36F8-BECCE9E0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FF2949-CF2C-59C4-AF9C-D65EEDFC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10ED-79D5-5DE4-FAF1-E0122435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 err="1"/>
              <a:t>NIRCam</a:t>
            </a:r>
            <a:r>
              <a:rPr lang="en-US" sz="8000" dirty="0"/>
              <a:t> Imaging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6BEED52C-9913-5B24-277B-6DE75AEA8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Select F356W filter</a:t>
            </a:r>
          </a:p>
          <a:p>
            <a:r>
              <a:rPr lang="en-US" sz="2000" dirty="0"/>
              <a:t>There are 4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1-4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CC4BC-A2F6-C9ED-D81C-302F4CD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05" y="640823"/>
            <a:ext cx="6999271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053603" y="49972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Filename =jw04125-o017_t039_nircam_clear-f356w_i2d.fits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6003471" y="49972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621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63314" y="49972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filetype (2d image)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naming convention: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jwst-pipeline.readthedocs.io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/latest/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data_products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file_naming.html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Association candidate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 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2B9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6002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CD92C-6890-03FF-1353-3704F9EA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92" y="692612"/>
            <a:ext cx="7385880" cy="3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_i2d.fits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NIRCam</a:t>
            </a:r>
            <a:r>
              <a:rPr lang="en-US" sz="2000" dirty="0"/>
              <a:t> has two long wavelength detectors. </a:t>
            </a:r>
            <a:r>
              <a:rPr lang="en-US" sz="2000" b="1" dirty="0">
                <a:solidFill>
                  <a:schemeClr val="accent2"/>
                </a:solidFill>
              </a:rPr>
              <a:t>So will need to download both nrc</a:t>
            </a:r>
            <a:r>
              <a:rPr lang="en-US" sz="2000" b="1" u="sng" dirty="0">
                <a:solidFill>
                  <a:schemeClr val="accent2"/>
                </a:solidFill>
              </a:rPr>
              <a:t>a</a:t>
            </a:r>
            <a:r>
              <a:rPr lang="en-US" sz="2000" b="1" dirty="0">
                <a:solidFill>
                  <a:schemeClr val="accent2"/>
                </a:solidFill>
              </a:rPr>
              <a:t>long and nrc</a:t>
            </a:r>
            <a:r>
              <a:rPr lang="en-US" sz="2000" b="1" u="sng" dirty="0">
                <a:solidFill>
                  <a:schemeClr val="accent2"/>
                </a:solidFill>
              </a:rPr>
              <a:t>b</a:t>
            </a:r>
            <a:r>
              <a:rPr lang="en-US" sz="2000" b="1" dirty="0">
                <a:solidFill>
                  <a:schemeClr val="accent2"/>
                </a:solidFill>
              </a:rPr>
              <a:t>long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AU" sz="2000" dirty="0"/>
              <a:t>jw04125017001_02103_00001_nrcalong_rate.fits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961600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904959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8151874" y="5976308"/>
            <a:ext cx="509240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2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536A-544C-5AC5-6809-0C0FEDB8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47D212-E5FA-ED05-5CC4-4D2879FB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7ADD-DC97-3056-3751-56661533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FA8761B-6870-5DEC-4ABB-11993AF0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8FEA99-B00D-8088-BABD-2CEA1A2A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842-6459-4910-DAFC-9FFD184CCAD3}"/>
              </a:ext>
            </a:extLst>
          </p:cNvPr>
          <p:cNvCxnSpPr>
            <a:cxnSpLocks/>
          </p:cNvCxnSpPr>
          <p:nvPr/>
        </p:nvCxnSpPr>
        <p:spPr>
          <a:xfrm>
            <a:off x="862149" y="508806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8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B406E-DAD9-8653-1572-AF7E5A96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3" y="2812154"/>
            <a:ext cx="9005356" cy="342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0D8EE-530A-5227-2269-A1880293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29" y="2117027"/>
            <a:ext cx="9005356" cy="5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A6E37-7C42-F380-DC55-1BB8205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112AA-A51F-D73E-A525-6C59BC7A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/>
              <a:t>NIRSpec/IFU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0"/>
          <a:stretch>
            <a:fillRect/>
          </a:stretch>
        </p:blipFill>
        <p:spPr>
          <a:xfrm>
            <a:off x="4654296" y="951470"/>
            <a:ext cx="6776854" cy="35930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8659" r="221"/>
          <a:stretch>
            <a:fillRect/>
          </a:stretch>
        </p:blipFill>
        <p:spPr>
          <a:xfrm>
            <a:off x="4490357" y="753856"/>
            <a:ext cx="7129150" cy="376720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_s3d.fits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7FE18-0BE1-97F0-64B6-5A3E2CA37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7C3D2C-FFB3-6474-EA1B-A9E89E5F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E823-EEAE-0C19-7676-4B1C7A0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Downloading data via python API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9A44954-50D0-F8BB-B6A7-219364C22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591E0D8-EA4A-4AB8-2F3C-11D9EA35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1911493"/>
            <a:ext cx="6388923" cy="4634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4035B-2292-F4F5-DA0F-DB70C7182535}"/>
              </a:ext>
            </a:extLst>
          </p:cNvPr>
          <p:cNvSpPr txBox="1"/>
          <p:nvPr/>
        </p:nvSpPr>
        <p:spPr>
          <a:xfrm>
            <a:off x="7286955" y="3105834"/>
            <a:ext cx="448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Handy for complex queries</a:t>
            </a:r>
          </a:p>
          <a:p>
            <a:pPr algn="ctr"/>
            <a:endParaRPr lang="en-US" dirty="0"/>
          </a:p>
          <a:p>
            <a:r>
              <a:rPr lang="en-US" dirty="0"/>
              <a:t>See docs at:</a:t>
            </a:r>
          </a:p>
          <a:p>
            <a:r>
              <a:rPr lang="en-US" dirty="0"/>
              <a:t>https://</a:t>
            </a:r>
            <a:r>
              <a:rPr lang="en-US" dirty="0" err="1"/>
              <a:t>jwst-docs.stsci.edu</a:t>
            </a:r>
            <a:r>
              <a:rPr lang="en-US" dirty="0"/>
              <a:t>/accessing-</a:t>
            </a:r>
            <a:r>
              <a:rPr lang="en-US" dirty="0" err="1"/>
              <a:t>jwst</a:t>
            </a:r>
            <a:r>
              <a:rPr lang="en-US" dirty="0"/>
              <a:t>-data/</a:t>
            </a:r>
            <a:r>
              <a:rPr lang="en-US" dirty="0" err="1"/>
              <a:t>mast-api-access#gsc.tab</a:t>
            </a:r>
            <a:r>
              <a:rPr lang="en-US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4918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3771742-D4FD-1DA1-9235-4960D9C1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AEA9BD-1A0B-33DC-0147-C94C4896A5AE}"/>
              </a:ext>
            </a:extLst>
          </p:cNvPr>
          <p:cNvCxnSpPr>
            <a:cxnSpLocks/>
          </p:cNvCxnSpPr>
          <p:nvPr/>
        </p:nvCxnSpPr>
        <p:spPr>
          <a:xfrm>
            <a:off x="862149" y="440879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689</Words>
  <Application>Microsoft Macintosh PowerPoint</Application>
  <PresentationFormat>Widescreen</PresentationFormat>
  <Paragraphs>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NIRSpec/NIRCam Data Reduction</vt:lpstr>
      <vt:lpstr>Our target: The Cosmic Eye</vt:lpstr>
      <vt:lpstr>NIRSpec/IFU</vt:lpstr>
      <vt:lpstr>Look up Proposal information on APT</vt:lpstr>
      <vt:lpstr>Retrieve data from MAST</vt:lpstr>
      <vt:lpstr>Download the reduced cube</vt:lpstr>
      <vt:lpstr>Download the raw* exposures</vt:lpstr>
      <vt:lpstr>Downloading data via python API</vt:lpstr>
      <vt:lpstr>The reduction script</vt:lpstr>
      <vt:lpstr>Set up directories</vt:lpstr>
      <vt:lpstr>Set up paths and reduction steps</vt:lpstr>
      <vt:lpstr>Running stages 1 and 2</vt:lpstr>
      <vt:lpstr>Modifying reduction parameters: ASDF files</vt:lpstr>
      <vt:lpstr>NIRCam Imaging</vt:lpstr>
      <vt:lpstr>Retrieve data from MAST</vt:lpstr>
      <vt:lpstr>Download the reduced cube</vt:lpstr>
      <vt:lpstr>Download the raw* exposures</vt:lpstr>
      <vt:lpstr>The reduction script</vt:lpstr>
      <vt:lpstr>Set up directories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35</cp:revision>
  <dcterms:created xsi:type="dcterms:W3CDTF">2025-10-31T01:16:32Z</dcterms:created>
  <dcterms:modified xsi:type="dcterms:W3CDTF">2025-11-04T01:40:49Z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